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81" r:id="rId20"/>
    <p:sldId id="282" r:id="rId21"/>
    <p:sldId id="283" r:id="rId22"/>
    <p:sldId id="284" r:id="rId23"/>
    <p:sldId id="285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6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093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6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108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37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220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02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5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318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740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50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708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CDF2B-9640-4FC3-B083-405608D45845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2017-05-01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3731B-9CAF-4313-968C-DEB19767A27C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937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enjaminschool.kr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png"/><Relationship Id="rId7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jpeg"/><Relationship Id="rId7" Type="http://schemas.openxmlformats.org/officeDocument/2006/relationships/image" Target="../media/image3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hyperlink" Target="http://www.youtube.com/benjaminschoolkr" TargetMode="Externa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171" r="62235" b="24793"/>
          <a:stretch/>
        </p:blipFill>
        <p:spPr>
          <a:xfrm>
            <a:off x="7089760" y="65566"/>
            <a:ext cx="2054240" cy="1388069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/>
        </p:nvSpPr>
        <p:spPr>
          <a:xfrm>
            <a:off x="0" y="2127094"/>
            <a:ext cx="9101028" cy="17543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5400" b="1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2060"/>
                </a:solidFill>
                <a:latin typeface="Navi나른고양이" pitchFamily="18" charset="-127"/>
                <a:ea typeface="Navi나른고양이" pitchFamily="18" charset="-127"/>
              </a:rPr>
              <a:t> </a:t>
            </a:r>
            <a:endParaRPr lang="ko-KR" altLang="en-US" sz="4000" b="1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2060"/>
              </a:solidFill>
              <a:latin typeface="Navi나른고양이" pitchFamily="18" charset="-127"/>
              <a:ea typeface="Navi나른고양이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1966095"/>
            <a:ext cx="9144000" cy="2562362"/>
          </a:xfrm>
          <a:prstGeom prst="rect">
            <a:avLst/>
          </a:prstGeom>
          <a:solidFill>
            <a:srgbClr val="7030A0"/>
          </a:solidFill>
        </p:spPr>
        <p:txBody>
          <a:bodyPr wrap="square" anchor="ctr" anchorCtr="0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/>
            <a:r>
              <a:rPr lang="ko-KR" altLang="en-US" sz="480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endParaRPr lang="en-US" altLang="ko-KR" sz="48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base" latinLnBrk="0"/>
            <a:endParaRPr lang="en-US" altLang="ko-KR" sz="7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base" latinLnBrk="0"/>
            <a:r>
              <a:rPr lang="en-US" altLang="ko-KR" sz="44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sz="440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학업병행제</a:t>
            </a:r>
            <a:endParaRPr lang="en-US" altLang="ko-KR" sz="440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base" latinLnBrk="0"/>
            <a:r>
              <a:rPr lang="ko-KR" altLang="en-US" sz="440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입학모집 및 운영내용</a:t>
            </a:r>
            <a:endParaRPr lang="en-US" altLang="ko-KR" sz="5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570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3" y="-236090"/>
            <a:ext cx="5184576" cy="73301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851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en-US" altLang="ko-KR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과정 모집</a:t>
            </a:r>
            <a:r>
              <a:rPr lang="en-US" altLang="ko-KR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!!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627651" y="1193695"/>
            <a:ext cx="7888699" cy="1392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36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“</a:t>
            </a:r>
            <a:r>
              <a:rPr lang="ko-KR" altLang="en-US" sz="36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학업병행제 과정</a:t>
            </a:r>
            <a:r>
              <a:rPr lang="en-US" altLang="ko-KR" sz="36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”</a:t>
            </a:r>
          </a:p>
          <a:p>
            <a:pPr algn="ctr">
              <a:lnSpc>
                <a:spcPct val="150000"/>
              </a:lnSpc>
              <a:defRPr/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6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공교육 학교를 다니는 학생으로 새로 운영하는 과정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448748" y="3068960"/>
            <a:ext cx="82449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벤자민인성영재학교는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성공적으로 운영하고 있는 완전자유학년제 과정에 더하여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많은 학부모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학생의 요청에 따라 공교육 학교를 다니면서 입학할 수 있는 학업병행제 과정을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2017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년에 특별히 운영합니다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.</a:t>
            </a:r>
          </a:p>
          <a:p>
            <a:pPr algn="just"/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algn="just"/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학업병행제 과정의 학생들은 </a:t>
            </a: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뇌활용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인성교육을 통해서  학습능력과 정서조절 능력이 커지고 자신의 꿈과 진로를 찾아 지구시민 리더 청소년으로 성장할 수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있습니다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.</a:t>
            </a:r>
            <a:endParaRPr lang="ko-KR" altLang="en-US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472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6750" y="1268760"/>
            <a:ext cx="820891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■ 모집대상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중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부터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~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고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까지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모집인원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선착순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모집기간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4.26(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)~5.20(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토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교육기간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2017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~ 2018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교육비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연간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285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만원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endParaRPr lang="ko-KR" altLang="en-US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모집개요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276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입학 신청방법 및 절차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66750" y="1268760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■ 입학신청서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작성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marL="457200" indent="-457200" fontAlgn="base">
              <a:lnSpc>
                <a:spcPct val="150000"/>
              </a:lnSpc>
            </a:pP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벤자민인성영재학교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홈페이지에서 작성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-&gt;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가상계좌 발급 및 교육비 입금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선착순 입학확정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2060"/>
                </a:solidFill>
                <a:latin typeface="HY견명조" pitchFamily="18" charset="-127"/>
                <a:ea typeface="HY견명조" pitchFamily="18" charset="-127"/>
              </a:rPr>
              <a:t>)-&gt;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면접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-&gt;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과정안내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00FF"/>
                </a:solidFill>
                <a:latin typeface="HY견명조" pitchFamily="18" charset="-127"/>
                <a:ea typeface="HY견명조" pitchFamily="18" charset="-127"/>
              </a:rPr>
              <a:t>(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00FF"/>
                </a:solidFill>
                <a:latin typeface="HY견명조" pitchFamily="18" charset="-127"/>
                <a:ea typeface="HY견명조" pitchFamily="18" charset="-127"/>
                <a:hlinkClick r:id="rId2"/>
              </a:rPr>
              <a:t>www.benjaminschool.kr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00FF"/>
                </a:solidFill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■ 학부모와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학생 면접</a:t>
            </a:r>
          </a:p>
          <a:p>
            <a:pPr fontAlgn="base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◦  지원신청서 제출 이후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3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일 이내 개별 연락 </a:t>
            </a:r>
          </a:p>
          <a:p>
            <a:pPr fontAlgn="base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◦  학부모와 학생이 함께 면접에 참석</a:t>
            </a:r>
          </a:p>
          <a:p>
            <a:pPr fontAlgn="base"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◦  면접 후 합격 발표 및 개별 입학 안내</a:t>
            </a:r>
          </a:p>
        </p:txBody>
      </p:sp>
    </p:spTree>
    <p:extLst>
      <p:ext uri="{BB962C8B-B14F-4D97-AF65-F5344CB8AC3E}">
        <p14:creationId xmlns:p14="http://schemas.microsoft.com/office/powerpoint/2010/main" val="159600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입학 신청방법 및 절차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66750" y="1628800"/>
            <a:ext cx="82089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fontAlgn="base">
              <a:lnSpc>
                <a:spcPct val="15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■ 교육비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 </a:t>
            </a:r>
            <a:r>
              <a:rPr lang="en-US" altLang="ko-KR" sz="20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연간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교육비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285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만원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  (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여름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겨울방학 캠프비용은 별도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3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6600FF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■ 담당 및 문의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   벤자민인성영재학교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   (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02-3014-5506, 041-410-8800)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587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en-US" altLang="ko-KR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과정 모집</a:t>
            </a:r>
            <a:r>
              <a:rPr lang="en-US" altLang="ko-KR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!!</a:t>
            </a:r>
          </a:p>
        </p:txBody>
      </p:sp>
    </p:spTree>
    <p:extLst>
      <p:ext uri="{BB962C8B-B14F-4D97-AF65-F5344CB8AC3E}">
        <p14:creationId xmlns:p14="http://schemas.microsoft.com/office/powerpoint/2010/main" val="94505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교육과정 운영방향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51376" y="1484784"/>
            <a:ext cx="8639659" cy="490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95910" algn="just" fontAlgn="base">
              <a:spcAft>
                <a:spcPts val="400"/>
              </a:spcAft>
            </a:pPr>
            <a:r>
              <a:rPr lang="ko-KR" altLang="en-US" sz="20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인성영재를 양성하기 위한 고등학교 </a:t>
            </a:r>
            <a:r>
              <a:rPr lang="en-US" altLang="ko-KR" sz="20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r>
              <a:rPr lang="ko-KR" altLang="en-US" sz="20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년 과정 대안학교에서 운영하는</a:t>
            </a:r>
            <a:endParaRPr lang="en-US" altLang="ko-KR" sz="2000" kern="0" spc="-3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295910" algn="just" fontAlgn="base">
              <a:spcAft>
                <a:spcPts val="400"/>
              </a:spcAft>
            </a:pPr>
            <a:r>
              <a:rPr lang="en-US" altLang="ko-KR" sz="20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en-US" altLang="ko-KR" sz="12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0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과정으로 온오프라인 커리큘럼으로 통합 관리합니다</a:t>
            </a:r>
            <a:r>
              <a:rPr lang="en-US" altLang="ko-KR" sz="2000" kern="0" spc="-3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 indent="-295910" algn="just" fontAlgn="base">
              <a:lnSpc>
                <a:spcPct val="160000"/>
              </a:lnSpc>
              <a:spcAft>
                <a:spcPts val="400"/>
              </a:spcAft>
            </a:pPr>
            <a:endParaRPr lang="ko-KR" altLang="en-US" sz="600" kern="0" spc="-3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20040" algn="just" fontAlgn="base">
              <a:lnSpc>
                <a:spcPct val="160000"/>
              </a:lnSpc>
              <a:spcAft>
                <a:spcPts val="400"/>
              </a:spcAft>
            </a:pPr>
            <a:r>
              <a:rPr lang="ko-KR" altLang="en-US" sz="2000" kern="0" spc="-5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두뇌기반 체험적 인성교육을 통해 체력</a:t>
            </a:r>
            <a:r>
              <a:rPr lang="en-US" altLang="ko-KR" sz="2000" kern="0" spc="-5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kern="0" spc="-5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자신감</a:t>
            </a:r>
            <a:r>
              <a:rPr lang="en-US" altLang="ko-KR" sz="2000" kern="0" spc="-5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kern="0" spc="-5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정서조절 능력을 기릅니다</a:t>
            </a:r>
            <a:r>
              <a:rPr lang="en-US" altLang="ko-KR" sz="2000" kern="0" spc="-5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 indent="-320040" algn="just" fontAlgn="base">
              <a:lnSpc>
                <a:spcPct val="160000"/>
              </a:lnSpc>
              <a:spcAft>
                <a:spcPts val="400"/>
              </a:spcAft>
            </a:pPr>
            <a:endParaRPr lang="ko-KR" altLang="en-US" sz="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07340" algn="just" fontAlgn="base">
              <a:lnSpc>
                <a:spcPct val="160000"/>
              </a:lnSpc>
              <a:spcAft>
                <a:spcPts val="400"/>
              </a:spcAft>
            </a:pP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자기주도적인 프로젝트 활동을 통해 자립심과 문제해결력을 기릅니다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 indent="-307340" algn="just" fontAlgn="base">
              <a:lnSpc>
                <a:spcPct val="160000"/>
              </a:lnSpc>
              <a:spcAft>
                <a:spcPts val="400"/>
              </a:spcAft>
            </a:pPr>
            <a:endParaRPr lang="ko-KR" altLang="en-US" sz="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30200" algn="just" fontAlgn="base">
              <a:spcAft>
                <a:spcPts val="400"/>
              </a:spcAft>
            </a:pP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토론중심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활동중심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현장 체험중심 교육으로 삶에 필요한 능력을</a:t>
            </a:r>
            <a:endParaRPr lang="en-US" altLang="ko-KR" sz="20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30200" algn="just" fontAlgn="base">
              <a:spcAft>
                <a:spcPts val="400"/>
              </a:spcAft>
            </a:pP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en-US" altLang="ko-KR" sz="12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직접 체득합니다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 indent="-330200" algn="just" fontAlgn="base">
              <a:spcAft>
                <a:spcPts val="400"/>
              </a:spcAft>
            </a:pPr>
            <a:endParaRPr lang="en-US" altLang="ko-KR" sz="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30200" algn="just" fontAlgn="base">
              <a:spcAft>
                <a:spcPts val="400"/>
              </a:spcAft>
            </a:pPr>
            <a:endParaRPr lang="ko-KR" altLang="en-US" sz="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20040" algn="just" fontAlgn="base">
              <a:spcAft>
                <a:spcPts val="400"/>
              </a:spcAft>
            </a:pP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부모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교사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전문 멘토들의 멘토링을 통해 자기주도적 생활관리와</a:t>
            </a:r>
            <a:endParaRPr lang="en-US" altLang="ko-KR" sz="20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20040" algn="just" fontAlgn="base">
              <a:spcAft>
                <a:spcPts val="400"/>
              </a:spcAft>
            </a:pP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학습관리 능력을 기르고 꿈과 진로를 찾습니다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 indent="-320040" algn="just" fontAlgn="base">
              <a:spcAft>
                <a:spcPts val="400"/>
              </a:spcAft>
            </a:pPr>
            <a:endParaRPr lang="en-US" altLang="ko-KR" sz="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20040" algn="just" fontAlgn="base">
              <a:spcAft>
                <a:spcPts val="400"/>
              </a:spcAft>
            </a:pPr>
            <a:endParaRPr lang="ko-KR" altLang="en-US" sz="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07340" algn="just" fontAlgn="base">
              <a:lnSpc>
                <a:spcPct val="130000"/>
              </a:lnSpc>
              <a:spcAft>
                <a:spcPts val="400"/>
              </a:spcAft>
            </a:pPr>
            <a:r>
              <a:rPr lang="ko-KR" altLang="en-US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올바른 역사의식과 세계시민 리더십을 기릅니다</a:t>
            </a:r>
            <a:r>
              <a:rPr lang="en-US" altLang="ko-KR" sz="20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  <a:endParaRPr lang="ko-KR" altLang="en-US" sz="14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2231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86730" y="1196752"/>
            <a:ext cx="85689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매월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박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일 </a:t>
            </a: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브레인워크숍 운영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2017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년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5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월부터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2018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년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1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월까지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매월 운영하며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en-US" altLang="ko-KR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2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월에는 졸업식 개최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자기탐색과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성찰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주제토론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벤자민프로젝트 실천과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성장스토리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발표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벤자민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12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단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등 신체활동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</a:t>
            </a:r>
          </a:p>
          <a:p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뇌활용리더십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체험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멘토특강으로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운영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endParaRPr lang="en-US" altLang="ko-KR" sz="10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주말 워크숍으로 운영하여 학교를 다니면서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참석 가능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200000"/>
              </a:lnSpc>
            </a:pPr>
            <a:endParaRPr lang="en-US" altLang="ko-KR" sz="10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다만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7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월과 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10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월은 </a:t>
            </a: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벤자민인성영재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완전자유학년제 과정 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학생들과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함께 활동하는 전체 워크숍으로서 주중에 운영  </a:t>
            </a:r>
          </a:p>
        </p:txBody>
      </p:sp>
    </p:spTree>
    <p:extLst>
      <p:ext uri="{BB962C8B-B14F-4D97-AF65-F5344CB8AC3E}">
        <p14:creationId xmlns:p14="http://schemas.microsoft.com/office/powerpoint/2010/main" val="343135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매월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박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일 브레인워크숍 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회 운영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Picture 7" descr="\\Bjmdata\data1\03. 2016년 벤자민 3기\13. 브로슈어 제작자료\브로슈어 사진 2차 -김희정\p14 힉생워크숍\1-신체활동 (1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4000" y="1340761"/>
            <a:ext cx="3060000" cy="204000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8" descr="\\Bjmdata\data1\03. 2016년 벤자민 3기\13. 브로슈어 제작자료\브로슈어 사진 2차 -김희정\p14 힉생워크숍\4-벤자민 12단 체조 (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4000" y="3933056"/>
            <a:ext cx="3060000" cy="204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\\Bjmdata\data1\03. 2016년 벤자민 3기\13. 브로슈어 제작자료\170105 브로슈어 1차 수정\사진\12페이지-뇌체조와 브레인명상 왼쪽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78"/>
          <a:stretch>
            <a:fillRect/>
          </a:stretch>
        </p:blipFill>
        <p:spPr bwMode="auto">
          <a:xfrm>
            <a:off x="6084000" y="3933056"/>
            <a:ext cx="3060000" cy="194047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" name="Picture 2" descr="\\Bjmdata\data1\03. 2016년 벤자민 3기\13. 브로슈어 제작자료\2017 1223브로슈어 사진\브로슈어 사진 3차 -김희정\p14 힉생워크숍\2-발표활동 (1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000" y="1340768"/>
            <a:ext cx="3060000" cy="204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lum bright="30000" contras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64768"/>
            <a:ext cx="3024000" cy="201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email">
            <a:lum bright="10000"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3024000" cy="201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00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96323" y="1124744"/>
            <a:ext cx="874976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매월 </a:t>
            </a:r>
            <a:r>
              <a:rPr lang="en-US" altLang="ko-KR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회 프로젝트형 온라인수업</a:t>
            </a:r>
            <a:endParaRPr lang="en-US" altLang="ko-KR" sz="32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주제별 멘토특강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토론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브레인명상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자기관리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진로탐색</a:t>
            </a:r>
          </a:p>
          <a:p>
            <a:pPr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자기주도 인성과제 실천 및 발표 </a:t>
            </a:r>
          </a:p>
          <a:p>
            <a:pPr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미국과 일본 벤자민인성영재학교의 멘토 및 학생들과 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en-US" altLang="ko-KR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화상만남 및 토론</a:t>
            </a:r>
          </a:p>
          <a:p>
            <a:endParaRPr lang="en-US" altLang="ko-KR" sz="20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32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32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뇌활용 체험적 인성교육 연중 운영</a:t>
            </a: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 브레인워크숍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온라인수업 등 온오프라인 만남 때마다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다양한 신체활동과 브레인명상 등 뇌교육으로 신체건강 증진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학업 스트레스 해소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정서조절능력 향상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자신감 향상을 체험</a:t>
            </a:r>
            <a:endParaRPr lang="en-US" altLang="ko-KR" sz="32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803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86730" y="1412776"/>
            <a:ext cx="8568952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32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32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자기주도성 갖추는 벤자민프로젝트</a:t>
            </a:r>
            <a:endParaRPr lang="en-US" altLang="ko-KR" sz="320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/>
            <a:endParaRPr lang="ko-KR" altLang="en-US" sz="140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 뇌활용 인성교육 바탕으로 스스로 원하고 세상에 도움되는     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주제로 벤자민프로젝트를 수행함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0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 학업향상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도전활동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교류활동 등 개별 또는 팀프로젝트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활동으로 통해 소통하고 문제해결력 키우는 형태로 운영함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0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 전문멘토가 적극적인 멘토링으로 프로젝트 활동시 학생들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지원하고 담당교사가 수시 상담 및 관리함</a:t>
            </a:r>
          </a:p>
        </p:txBody>
      </p:sp>
    </p:spTree>
    <p:extLst>
      <p:ext uri="{BB962C8B-B14F-4D97-AF65-F5344CB8AC3E}">
        <p14:creationId xmlns:p14="http://schemas.microsoft.com/office/powerpoint/2010/main" val="346039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96577" y="1628800"/>
            <a:ext cx="8749258" cy="3955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Aft>
                <a:spcPts val="400"/>
              </a:spcAft>
            </a:pPr>
            <a:r>
              <a:rPr lang="en-US" altLang="ko-KR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lang="ko-KR" altLang="en-US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온라인 인성교육</a:t>
            </a:r>
            <a:r>
              <a:rPr lang="en-US" altLang="ko-KR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</a:t>
            </a:r>
            <a:r>
              <a:rPr lang="ko-KR" altLang="en-US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러닝 컨텐츠 </a:t>
            </a:r>
            <a:r>
              <a:rPr lang="en-US" altLang="ko-KR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 과목 </a:t>
            </a:r>
            <a:endParaRPr lang="en-US" altLang="ko-KR" sz="3200" ker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spcAft>
                <a:spcPts val="400"/>
              </a:spcAft>
            </a:pPr>
            <a:r>
              <a:rPr lang="en-US" altLang="ko-KR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(100</a:t>
            </a:r>
            <a:r>
              <a:rPr lang="ko-KR" altLang="en-US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시간</a:t>
            </a:r>
            <a:r>
              <a:rPr lang="en-US" altLang="ko-KR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3200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제공</a:t>
            </a:r>
            <a:endParaRPr lang="en-US" altLang="ko-KR" sz="3200" ker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spcAft>
                <a:spcPts val="400"/>
              </a:spcAft>
            </a:pPr>
            <a:endParaRPr lang="ko-KR" altLang="en-US" sz="1000" ker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311150" algn="just" fontAlgn="base">
              <a:lnSpc>
                <a:spcPct val="145000"/>
              </a:lnSpc>
              <a:spcAft>
                <a:spcPts val="400"/>
              </a:spcAft>
            </a:pPr>
            <a:r>
              <a:rPr lang="ko-KR" altLang="en-US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청소년을 위한 뇌교육</a:t>
            </a:r>
            <a:r>
              <a:rPr lang="en-US" altLang="ko-KR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청소년을 위한 뇌활용 대화법</a:t>
            </a:r>
            <a:r>
              <a:rPr lang="en-US" altLang="ko-KR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행복한 </a:t>
            </a:r>
            <a:endParaRPr lang="en-US" altLang="ko-KR" sz="24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11150" algn="just" fontAlgn="base">
              <a:lnSpc>
                <a:spcPct val="145000"/>
              </a:lnSpc>
              <a:spcAft>
                <a:spcPts val="400"/>
              </a:spcAft>
            </a:pPr>
            <a:r>
              <a:rPr lang="en-US" altLang="ko-KR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나를 찾는 진로교육</a:t>
            </a:r>
            <a:r>
              <a:rPr lang="en-US" altLang="ko-KR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우리 역사와 문화에 대한 바른 이해 등</a:t>
            </a:r>
            <a:endParaRPr lang="en-US" altLang="ko-KR" sz="24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11150" algn="just" fontAlgn="base">
              <a:lnSpc>
                <a:spcPct val="145000"/>
              </a:lnSpc>
              <a:spcAft>
                <a:spcPts val="400"/>
              </a:spcAft>
            </a:pPr>
            <a:endParaRPr lang="ko-KR" altLang="en-US" sz="10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11150" algn="just" fontAlgn="base">
              <a:lnSpc>
                <a:spcPct val="145000"/>
              </a:lnSpc>
              <a:spcAft>
                <a:spcPts val="400"/>
              </a:spcAft>
            </a:pPr>
            <a:r>
              <a:rPr lang="ko-KR" altLang="en-US" sz="24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</a:t>
            </a:r>
            <a:r>
              <a:rPr lang="ko-KR" altLang="en-US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인성영재로서 기본 소양을 갖추는 동영상 컨텐츠 </a:t>
            </a:r>
            <a:r>
              <a:rPr lang="en-US" altLang="ko-KR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7</a:t>
            </a:r>
            <a:r>
              <a:rPr lang="ko-KR" altLang="en-US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개 과목</a:t>
            </a:r>
            <a:endParaRPr lang="en-US" altLang="ko-KR" sz="2400" kern="0" spc="-8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11150" algn="just" fontAlgn="base">
              <a:lnSpc>
                <a:spcPct val="145000"/>
              </a:lnSpc>
              <a:spcAft>
                <a:spcPts val="400"/>
              </a:spcAft>
            </a:pPr>
            <a:r>
              <a:rPr lang="en-US" altLang="ko-KR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(</a:t>
            </a:r>
            <a:r>
              <a:rPr lang="ko-KR" altLang="en-US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연간</a:t>
            </a:r>
            <a:r>
              <a:rPr lang="en-US" altLang="ko-KR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100</a:t>
            </a:r>
            <a:r>
              <a:rPr lang="ko-KR" altLang="en-US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시간</a:t>
            </a:r>
            <a:r>
              <a:rPr lang="en-US" altLang="ko-KR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) </a:t>
            </a:r>
            <a:r>
              <a:rPr lang="ko-KR" altLang="en-US" sz="24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제공</a:t>
            </a:r>
            <a:endParaRPr lang="ko-KR" altLang="en-US" sz="24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777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51246" y="1628800"/>
            <a:ext cx="8839919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32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6. </a:t>
            </a:r>
            <a:r>
              <a:rPr lang="ko-KR" altLang="en-US" sz="32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멘토 제도</a:t>
            </a:r>
            <a:endParaRPr lang="en-US" altLang="ko-KR" sz="320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/>
            <a:endParaRPr lang="ko-KR" altLang="en-US" sz="100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학생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명당 평균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2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명의 지역사회 인성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‧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전문멘토가 연결되어 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자기이해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진로탐색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특강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프로젝트 컨설팅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현장체험활동   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등 멘토링 제공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0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기업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CEO,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연구원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역사학자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화가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피아니스트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모험가 등 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다양한 분야의 멘토들과 만나 학생들은 영감을 받고</a:t>
            </a: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멘토들은 </a:t>
            </a:r>
            <a:endParaRPr lang="en-US" altLang="ko-KR" sz="2400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sz="2400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학생들의 성장을 지원</a:t>
            </a:r>
          </a:p>
        </p:txBody>
      </p:sp>
    </p:spTree>
    <p:extLst>
      <p:ext uri="{BB962C8B-B14F-4D97-AF65-F5344CB8AC3E}">
        <p14:creationId xmlns:p14="http://schemas.microsoft.com/office/powerpoint/2010/main" val="369471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2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멘토와의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 진로탐색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010" y="1141352"/>
            <a:ext cx="9188272" cy="5716648"/>
            <a:chOff x="290994" y="1309466"/>
            <a:chExt cx="8547235" cy="5317816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31010" y="1311582"/>
              <a:ext cx="2845677" cy="178261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0995" y="3091368"/>
              <a:ext cx="2840015" cy="176901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763" y="1309466"/>
              <a:ext cx="2870466" cy="17826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0995" y="1311950"/>
              <a:ext cx="2840015" cy="178153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6" cstate="email">
              <a:lum contrast="2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0994" y="4858266"/>
              <a:ext cx="2858855" cy="176901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49849" y="4860384"/>
              <a:ext cx="2840015" cy="176407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8" cstate="email">
              <a:lum contrast="3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6486" y="4849616"/>
              <a:ext cx="2871743" cy="177766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6487" y="3080597"/>
              <a:ext cx="2871742" cy="177978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31010" y="3096309"/>
              <a:ext cx="2835476" cy="175437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5465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30746" y="1628800"/>
            <a:ext cx="828092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7. </a:t>
            </a: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교사상담 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담임교사 상담으로 성장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및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프로젝트 지속 컨설팅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r>
              <a:rPr lang="en-US" altLang="ko-KR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사회참여 활동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</a:t>
            </a: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벤자민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완전자유학년제 학생들과 함께 사회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자연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환경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en-US" altLang="ko-KR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국가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지구를 위한 자발적인 청소년 활동 참여 </a:t>
            </a:r>
          </a:p>
        </p:txBody>
      </p:sp>
    </p:spTree>
    <p:extLst>
      <p:ext uri="{BB962C8B-B14F-4D97-AF65-F5344CB8AC3E}">
        <p14:creationId xmlns:p14="http://schemas.microsoft.com/office/powerpoint/2010/main" val="206726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41709" y="1556792"/>
            <a:ext cx="8658994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9. </a:t>
            </a: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여름</a:t>
            </a:r>
            <a:r>
              <a:rPr lang="en-US" altLang="ko-KR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32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겨울 방학 중 벤자민비전캠프 운영</a:t>
            </a:r>
            <a:endParaRPr lang="en-US" altLang="ko-KR" sz="32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endParaRPr lang="en-US" altLang="ko-KR" sz="10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endParaRPr lang="en-US" altLang="ko-KR" sz="1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endParaRPr lang="en-US" altLang="ko-KR" sz="1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endParaRPr lang="ko-KR" altLang="en-US" sz="1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학업병행제 학생을 위한 여름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4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박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5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일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겨울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2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박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3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일 과정의 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캠프 운영</a:t>
            </a:r>
          </a:p>
          <a:p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◦  매월 브레인 워크숍의 심화과정으로 집중적인 자기탐색과 </a:t>
            </a:r>
            <a:endParaRPr lang="en-US" altLang="ko-KR" sz="240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자기관리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멘토들과 함께 하는 진로탐색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도전 프로젝트</a:t>
            </a: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        </a:t>
            </a:r>
          </a:p>
          <a:p>
            <a:pPr>
              <a:lnSpc>
                <a:spcPct val="150000"/>
              </a:lnSpc>
            </a:pPr>
            <a:r>
              <a:rPr lang="en-US" altLang="ko-KR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뇌활용 리더십 체험으로 운영함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학업병행제 교육과정 개요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7412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여름</a:t>
            </a:r>
            <a:r>
              <a:rPr lang="en-US" altLang="ko-KR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겨울 방학 중 </a:t>
            </a:r>
            <a:r>
              <a:rPr lang="ko-KR" altLang="en-US" sz="32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벤자민비전캠프</a:t>
            </a:r>
            <a:r>
              <a:rPr lang="ko-KR" altLang="en-US" sz="32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itchFamily="18" charset="-127"/>
                <a:ea typeface="HY견고딕" pitchFamily="18" charset="-127"/>
              </a:rPr>
              <a:t> 운영</a:t>
            </a:r>
            <a:endParaRPr lang="en-US" altLang="ko-KR" sz="32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3024000" cy="1983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0216" y="3914608"/>
            <a:ext cx="3172304" cy="2178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521507"/>
            <a:ext cx="3240360" cy="1946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3031" y="3914608"/>
            <a:ext cx="3172304" cy="2178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user\Documents\카카오톡 받은 파일\KakaoTalk_20170113_214117192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8168"/>
          <a:stretch>
            <a:fillRect/>
          </a:stretch>
        </p:blipFill>
        <p:spPr bwMode="auto">
          <a:xfrm>
            <a:off x="-74153" y="3914608"/>
            <a:ext cx="3172304" cy="21849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F:\원앙\4.JPG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15713"/>
          <a:stretch/>
        </p:blipFill>
        <p:spPr bwMode="auto">
          <a:xfrm>
            <a:off x="6120000" y="1484784"/>
            <a:ext cx="3024000" cy="19836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79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2899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ko-KR" altLang="en-US" sz="2899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99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학업병행제 교육효과</a:t>
            </a:r>
            <a:endParaRPr lang="en-US" altLang="ko-KR" sz="2899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06810" y="1340768"/>
            <a:ext cx="712879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자신감 강화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건강 및 학업 스트레스 관리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정서 조절능력 향상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자기주도 학습능력 향상 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꿈</a:t>
            </a:r>
            <a:r>
              <a:rPr lang="en-US" altLang="ko-KR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진로 탐색과 설정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사회성 향상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멘토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모델링을 통한 사회 활동 역량 강화 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문제해결력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 및 목표 달성역량 강화</a:t>
            </a:r>
            <a:endParaRPr lang="en-US" altLang="ko-KR" sz="24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/>
              </a:solidFill>
              <a:latin typeface="HY견명조" pitchFamily="18" charset="-127"/>
              <a:ea typeface="HY견명조" pitchFamily="18" charset="-127"/>
            </a:endParaRP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ko-KR" altLang="en-US" sz="2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창의성 및 리더십 </a:t>
            </a:r>
            <a:r>
              <a:rPr lang="ko-KR" altLang="en-US" sz="24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/>
                </a:solidFill>
                <a:latin typeface="HY견명조" pitchFamily="18" charset="-127"/>
                <a:ea typeface="HY견명조" pitchFamily="18" charset="-127"/>
              </a:rPr>
              <a:t>개발 </a:t>
            </a:r>
          </a:p>
        </p:txBody>
      </p:sp>
    </p:spTree>
    <p:extLst>
      <p:ext uri="{BB962C8B-B14F-4D97-AF65-F5344CB8AC3E}">
        <p14:creationId xmlns:p14="http://schemas.microsoft.com/office/powerpoint/2010/main" val="196815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87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참고자료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88317" y="1340768"/>
            <a:ext cx="8568952" cy="200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40000"/>
              </a:lnSpc>
              <a:spcAft>
                <a:spcPts val="400"/>
              </a:spcAft>
            </a:pPr>
            <a:r>
              <a:rPr lang="ko-KR" altLang="en-US" sz="20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글로벌 </a:t>
            </a:r>
            <a:r>
              <a:rPr lang="ko-KR" altLang="en-US" sz="2000" kern="0" dirty="0" err="1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</a:t>
            </a:r>
            <a:r>
              <a:rPr lang="en-US" altLang="ko-KR" sz="20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일본 미국 </a:t>
            </a:r>
            <a:r>
              <a:rPr lang="ko-KR" altLang="en-US" sz="2000" kern="0" dirty="0" err="1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벤자민학생들과</a:t>
            </a:r>
            <a:r>
              <a:rPr lang="ko-KR" altLang="en-US" sz="20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교류활동</a:t>
            </a:r>
            <a:endParaRPr lang="ko-KR" altLang="en-US" sz="14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314960" algn="just" fontAlgn="base">
              <a:lnSpc>
                <a:spcPct val="160000"/>
              </a:lnSpc>
              <a:spcAft>
                <a:spcPts val="400"/>
              </a:spcAft>
            </a:pPr>
            <a:r>
              <a:rPr lang="ko-KR" altLang="en-US" b="1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</a:t>
            </a:r>
            <a:r>
              <a:rPr lang="en-US" altLang="ko-KR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2016</a:t>
            </a:r>
            <a:r>
              <a:rPr lang="ko-KR" altLang="en-US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년 </a:t>
            </a:r>
            <a:r>
              <a:rPr lang="en-US" altLang="ko-KR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월</a:t>
            </a:r>
            <a:r>
              <a:rPr lang="en-US" altLang="ko-KR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일본에서</a:t>
            </a:r>
            <a:r>
              <a:rPr lang="en-US" altLang="ko-KR" kern="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2016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년 </a:t>
            </a: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10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월 미국에도 </a:t>
            </a:r>
            <a:r>
              <a:rPr lang="ko-KR" altLang="en-US" kern="0" spc="-10" dirty="0" err="1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벤자민학교가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설립되어 한국</a:t>
            </a: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</a:p>
          <a:p>
            <a:pPr indent="-314960" algn="just" fontAlgn="base">
              <a:lnSpc>
                <a:spcPct val="160000"/>
              </a:lnSpc>
              <a:spcAft>
                <a:spcPts val="400"/>
              </a:spcAft>
            </a:pP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일본</a:t>
            </a: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미국의 </a:t>
            </a:r>
            <a:r>
              <a:rPr lang="ko-KR" altLang="en-US" kern="0" spc="-10" dirty="0" err="1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학생들이 </a:t>
            </a:r>
            <a:r>
              <a:rPr lang="ko-KR" altLang="en-US" kern="0" spc="-10" dirty="0" err="1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온오프라인으로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함께 만나 소통</a:t>
            </a: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‧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교류하면서</a:t>
            </a:r>
            <a:endParaRPr lang="en-US" altLang="ko-KR" kern="0" spc="-10" dirty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314960" algn="just" fontAlgn="base">
              <a:lnSpc>
                <a:spcPct val="160000"/>
              </a:lnSpc>
              <a:spcAft>
                <a:spcPts val="400"/>
              </a:spcAft>
            </a:pPr>
            <a:r>
              <a:rPr lang="en-US" altLang="ko-KR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 kern="0" spc="-10" dirty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글로벌 지구시민프로젝트를 실천하고 있음</a:t>
            </a:r>
            <a:endParaRPr lang="ko-KR" altLang="en-US" sz="1200" kern="0" dirty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787" y="3717032"/>
            <a:ext cx="434604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3714813"/>
            <a:ext cx="3672409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75640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87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참고자료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79910" y="1348686"/>
            <a:ext cx="8585765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20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</a:t>
            </a:r>
            <a:r>
              <a:rPr lang="en-US" altLang="ko-KR" sz="20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200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국회 대한민국 미래교육포럼 주관 학교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벤자민인성영재학교의 교육을 미래교육의 대안으로 보아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2017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년 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월 국회 </a:t>
            </a:r>
            <a:endParaRPr lang="en-US" altLang="ko-KR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의원회관 대회의실에서 국회 교육문화체육관광위원회 위원장 유성엽 국회의원실  </a:t>
            </a:r>
            <a:endParaRPr lang="en-US" altLang="ko-KR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주최하고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벤자민인성영재학교가 주관한 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&lt;2017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대한민국 미래교육 포럼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인성</a:t>
            </a:r>
            <a:endParaRPr lang="en-US" altLang="ko-KR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영재교육의 실제와 전망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&gt;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이 개최되어 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10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명 이상의 현직 국회의원 및 교육부</a:t>
            </a:r>
            <a:endParaRPr lang="en-US" altLang="ko-KR">
              <a:solidFill>
                <a:prstClr val="black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관계자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그리고 </a:t>
            </a:r>
            <a:r>
              <a:rPr lang="en-US" altLang="ko-KR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700</a:t>
            </a:r>
            <a:r>
              <a:rPr lang="ko-KR" altLang="en-US">
                <a:solidFill>
                  <a:prstClr val="black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명 이상의 관객들이 참석한 뜨거운 열기 속에 진행됨</a:t>
            </a:r>
          </a:p>
        </p:txBody>
      </p:sp>
      <p:pic>
        <p:nvPicPr>
          <p:cNvPr id="1025" name="_x360234448" descr="EMB000026a47b4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4280535"/>
            <a:ext cx="2799928" cy="2027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360235968" descr="EMB000026a47b4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399" t="12296" r="16760" b="23236"/>
          <a:stretch>
            <a:fillRect/>
          </a:stretch>
        </p:blipFill>
        <p:spPr bwMode="auto">
          <a:xfrm>
            <a:off x="3172726" y="4267001"/>
            <a:ext cx="2721455" cy="20550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_x360235488" descr="EMB000026a47b5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23" b="2713"/>
          <a:stretch>
            <a:fillRect/>
          </a:stretch>
        </p:blipFill>
        <p:spPr bwMode="auto">
          <a:xfrm>
            <a:off x="5796136" y="4253469"/>
            <a:ext cx="2971494" cy="20550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2822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87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참고자료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23528" y="1186454"/>
            <a:ext cx="8280920" cy="45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  <a:spcAft>
                <a:spcPts val="400"/>
              </a:spcAft>
            </a:pPr>
            <a:r>
              <a:rPr lang="ko-KR" altLang="en-US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■ 언론 속 벤자민인성영재학교</a:t>
            </a:r>
            <a:r>
              <a:rPr lang="en-US" altLang="ko-KR" kern="0" spc="-10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kern="0" spc="-10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조선일보 등 주요언론 및 지역언론 </a:t>
            </a:r>
            <a:r>
              <a:rPr lang="en-US" altLang="ko-KR" kern="0" spc="-10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kern="0" spc="-10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천여건 보도</a:t>
            </a:r>
            <a:r>
              <a:rPr lang="en-US" altLang="ko-KR" kern="0" spc="-10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200" ker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049" name="_x360234768" descr="EMB000026a47b5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575" y="1772604"/>
            <a:ext cx="2304256" cy="1807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_x360236528" descr="EMB000026a47b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662" y="1757758"/>
            <a:ext cx="2245796" cy="18219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_x360234928" descr="EMB000026a47b5b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7456" y="1772604"/>
            <a:ext cx="2258430" cy="1807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_x360234768" descr="EMB000026a47b5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575" y="1652632"/>
            <a:ext cx="2304256" cy="1807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_x360236528" descr="EMB000026a47b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662" y="1637786"/>
            <a:ext cx="2245796" cy="18219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_x360234928" descr="EMB000026a47b5b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7456" y="1652632"/>
            <a:ext cx="2258430" cy="1807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323528" y="3731870"/>
            <a:ext cx="8568952" cy="876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40000"/>
              </a:lnSpc>
              <a:spcAft>
                <a:spcPts val="400"/>
              </a:spcAft>
            </a:pPr>
            <a:r>
              <a:rPr lang="ko-KR" altLang="en-US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■ 생생한 학생활동을 볼 수 있는 </a:t>
            </a:r>
            <a:r>
              <a:rPr lang="ko-KR" altLang="en-US" b="1" kern="0" spc="-30" dirty="0" err="1">
                <a:solidFill>
                  <a:srgbClr val="000000"/>
                </a:solidFill>
                <a:latin typeface="휴먼명조"/>
                <a:ea typeface="휴먼명조"/>
              </a:rPr>
              <a:t>유튜브</a:t>
            </a:r>
            <a:r>
              <a:rPr lang="en-US" altLang="ko-KR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: </a:t>
            </a:r>
            <a:r>
              <a:rPr lang="en-US" altLang="ko-KR" b="1" u="sng" kern="0" spc="-3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www.youtube.com/benjaminschoolkr</a:t>
            </a:r>
            <a:endParaRPr lang="ko-KR" altLang="en-US" sz="12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fontAlgn="base">
              <a:lnSpc>
                <a:spcPct val="140000"/>
              </a:lnSpc>
              <a:spcAft>
                <a:spcPts val="400"/>
              </a:spcAft>
            </a:pPr>
            <a:r>
              <a:rPr lang="en-US" altLang="ko-KR" sz="1600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(</a:t>
            </a:r>
            <a:r>
              <a:rPr lang="ko-KR" altLang="en-US" sz="1600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학생활동 및 주요행사 등 약</a:t>
            </a:r>
            <a:r>
              <a:rPr lang="en-US" altLang="ko-KR" sz="1600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700</a:t>
            </a:r>
            <a:r>
              <a:rPr lang="ko-KR" altLang="en-US" sz="1600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여건 영상 탑재</a:t>
            </a:r>
            <a:r>
              <a:rPr lang="en-US" altLang="ko-KR" sz="1600" b="1" kern="0" spc="-30" dirty="0">
                <a:solidFill>
                  <a:srgbClr val="000000"/>
                </a:solidFill>
                <a:latin typeface="휴먼명조"/>
                <a:ea typeface="휴먼명조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2055" name="_x360229968" descr="EMB000026a47b60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575" y="4721301"/>
            <a:ext cx="2738939" cy="1979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_x360236288" descr="EMB000026a47b6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03801" y="4886148"/>
            <a:ext cx="958850" cy="95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_x360235488" descr="EMB000026a47b66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69954" y="4913850"/>
            <a:ext cx="931863" cy="94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881720" y="5898460"/>
            <a:ext cx="204416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 latinLnBrk="0"/>
            <a:r>
              <a:rPr lang="en-US" altLang="ko-KR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QR</a:t>
            </a:r>
            <a:r>
              <a:rPr lang="ko-KR" altLang="en-US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코드를 스캔해서</a:t>
            </a:r>
            <a:endParaRPr lang="ko-KR" altLang="en-US" sz="14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r" fontAlgn="base" latinLnBrk="0"/>
            <a:r>
              <a:rPr lang="ko-KR" altLang="en-US" sz="1400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벤자민학교 유튜브</a:t>
            </a:r>
            <a:r>
              <a:rPr lang="ko-KR" altLang="en-US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에</a:t>
            </a:r>
            <a:endParaRPr lang="ko-KR" altLang="en-US" sz="14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r" fontAlgn="base" latinLnBrk="0"/>
            <a:r>
              <a:rPr lang="ko-KR" altLang="en-US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바로 접속하실 수 있습니다</a:t>
            </a:r>
            <a:r>
              <a:rPr lang="en-US" altLang="ko-KR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4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084168" y="5898460"/>
            <a:ext cx="230421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 latinLnBrk="0"/>
            <a:r>
              <a:rPr lang="en-US" altLang="ko-KR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QR</a:t>
            </a:r>
            <a:r>
              <a:rPr lang="ko-KR" altLang="en-US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코드를 스캔해서</a:t>
            </a:r>
            <a:endParaRPr lang="ko-KR" altLang="en-US" sz="14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r" fontAlgn="base" latinLnBrk="0"/>
            <a:r>
              <a:rPr lang="ko-KR" altLang="en-US" sz="1400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벤자민학교의 굿뉴스</a:t>
            </a:r>
            <a:r>
              <a:rPr lang="ko-KR" altLang="en-US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를</a:t>
            </a:r>
            <a:endParaRPr lang="ko-KR" altLang="en-US" sz="14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r" fontAlgn="base" latinLnBrk="0"/>
            <a:r>
              <a:rPr lang="ko-KR" altLang="en-US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카톡으로 받아보실 수 있습니다</a:t>
            </a:r>
            <a:r>
              <a:rPr lang="en-US" altLang="ko-KR" sz="1200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400" kern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96706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87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벤자민인성영재학교 학생스토리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2313" y="1268760"/>
            <a:ext cx="8640960" cy="5359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400"/>
              </a:spcAft>
            </a:pPr>
            <a:r>
              <a:rPr lang="en-US" altLang="ko-KR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 김상훈</a:t>
            </a:r>
            <a:r>
              <a:rPr lang="en-US" altLang="ko-KR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모의고사 및 내신에서 전교 </a:t>
            </a:r>
            <a:r>
              <a:rPr lang="en-US" altLang="ko-KR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 우수한 성적</a:t>
            </a:r>
          </a:p>
          <a:p>
            <a:pPr indent="-304800" algn="just" fontAlgn="base">
              <a:lnSpc>
                <a:spcPct val="160000"/>
              </a:lnSpc>
            </a:pPr>
            <a:r>
              <a:rPr lang="ko-KR" altLang="en-US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김상훈 학생은 벤자민 교육과정 이후에 학교에서 전교 </a:t>
            </a:r>
            <a:r>
              <a:rPr lang="en-US" altLang="ko-KR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</a:t>
            </a:r>
            <a:r>
              <a:rPr lang="ko-KR" altLang="en-US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등 성적을 유지하고 있습니다</a:t>
            </a:r>
            <a:r>
              <a:rPr lang="en-US" altLang="ko-KR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 </a:t>
            </a:r>
            <a:r>
              <a:rPr lang="ko-KR" altLang="en-US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비결은 벤자민에서 익힌 뇌활용 법칙</a:t>
            </a:r>
            <a:r>
              <a:rPr lang="en-US" altLang="ko-KR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 </a:t>
            </a:r>
            <a:r>
              <a:rPr lang="ko-KR" altLang="en-US" sz="1600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학습에 대한 목표</a:t>
            </a:r>
            <a:r>
              <a:rPr lang="ko-KR" altLang="en-US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설정과 학습계획 그리고 향상된 자기조절능력으로 자신과의 약속 지키기를 실천하여 시간과 환경을 창조적으로 디자인하는 자신만의 학습법으로 </a:t>
            </a:r>
            <a:r>
              <a:rPr lang="ko-KR" altLang="en-US" sz="16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크게 </a:t>
            </a:r>
            <a:r>
              <a:rPr lang="ko-KR" altLang="en-US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성적을 올릴 수 있었다고 합니다</a:t>
            </a:r>
            <a:r>
              <a:rPr lang="en-US" altLang="ko-KR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 </a:t>
            </a:r>
            <a:r>
              <a:rPr lang="ko-KR" altLang="en-US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또한 인성부분에서도 친구들과 함께 벤자민</a:t>
            </a:r>
            <a:r>
              <a:rPr lang="ko-KR" altLang="en-US" sz="1600" kern="0" spc="-1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체조</a:t>
            </a:r>
            <a:r>
              <a:rPr lang="en-US" altLang="ko-KR" sz="1600" kern="0" spc="-1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12</a:t>
            </a:r>
            <a:r>
              <a:rPr lang="ko-KR" altLang="en-US" sz="1600" kern="0" spc="-1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단 동아리를 조직하여 행복하고 건강한 학교문화 조성에도 관심을 </a:t>
            </a:r>
            <a:r>
              <a:rPr lang="ko-KR" altLang="en-US" sz="16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가지고 실천하고 있습니다</a:t>
            </a:r>
            <a:r>
              <a:rPr lang="en-US" altLang="ko-KR" sz="1600" kern="0" spc="-8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 indent="-304800" algn="just" fontAlgn="base">
              <a:lnSpc>
                <a:spcPct val="160000"/>
              </a:lnSpc>
            </a:pPr>
            <a:endParaRPr lang="ko-KR" altLang="en-US" sz="16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 fontAlgn="base">
              <a:lnSpc>
                <a:spcPct val="150000"/>
              </a:lnSpc>
              <a:spcAft>
                <a:spcPts val="400"/>
              </a:spcAft>
            </a:pPr>
            <a:r>
              <a:rPr lang="en-US" altLang="ko-KR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 서성은</a:t>
            </a:r>
            <a:r>
              <a:rPr lang="en-US" altLang="ko-KR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ker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도예고등학교 신입학 그리고 삼성꿈재단 장학생에 선발</a:t>
            </a:r>
            <a:endParaRPr lang="ko-KR" altLang="en-US" sz="1200" kern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292100" algn="just" fontAlgn="base">
              <a:lnSpc>
                <a:spcPct val="160000"/>
              </a:lnSpc>
            </a:pPr>
            <a:r>
              <a:rPr lang="ko-KR" altLang="en-US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벤자민학교를 다니며 도예가 멘토님과의 만나는 기회를 가져 도예의 꿈을 찾게 된 서성은 학생</a:t>
            </a:r>
            <a:r>
              <a:rPr lang="en-US" altLang="ko-KR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 </a:t>
            </a:r>
            <a:r>
              <a:rPr lang="ko-KR" altLang="en-US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 과정 이후에 한국 도예고등학교에 신입학하여 반장을 맡아 친구들과도 사이좋게 지내고 있으며</a:t>
            </a:r>
            <a:r>
              <a:rPr lang="en-US" altLang="ko-KR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반에서 친구를 괴롭히는 학생들을 설득하여 폭력 상태를 막는 리더의 모습을 보여주었습니다</a:t>
            </a:r>
            <a:r>
              <a:rPr lang="en-US" altLang="ko-KR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 </a:t>
            </a:r>
            <a:r>
              <a:rPr lang="ko-KR" altLang="en-US" sz="1600" kern="0" spc="-4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교우 </a:t>
            </a:r>
            <a:r>
              <a:rPr lang="ko-KR" altLang="en-US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관계 뿐 아니라 우수한 성적을 받고 있으며</a:t>
            </a:r>
            <a:r>
              <a:rPr lang="en-US" altLang="ko-KR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벤자민에서 도전한 성장스토리로 ‘삼성 꿈 장학재단’ 장학생으로 선발되었습니다</a:t>
            </a:r>
            <a:r>
              <a:rPr lang="en-US" altLang="ko-KR" sz="1600" kern="0" spc="-7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  <a:endParaRPr lang="ko-KR" altLang="en-US" sz="11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16731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87" y="0"/>
            <a:ext cx="9142413" cy="10527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ctr">
              <a:defRPr/>
            </a:pPr>
            <a:r>
              <a:rPr lang="ko-KR" altLang="en-US" sz="36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벤자민 학생 연구결과 인성지수 향상</a:t>
            </a:r>
            <a:endParaRPr lang="en-US" altLang="ko-KR" sz="360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60325" y="1196752"/>
            <a:ext cx="8424936" cy="1768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17500" algn="just" fontAlgn="base">
              <a:lnSpc>
                <a:spcPct val="160000"/>
              </a:lnSpc>
              <a:spcAft>
                <a:spcPts val="400"/>
              </a:spcAft>
            </a:pP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◦ 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2015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년 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376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명의 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2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기 학생들을 대상으로 실시한 연구에서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벤자민인성영재학교의 교육과정이 자기존중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배려와 소통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예의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자기조절 등 청소년 전체의 인성지수를 향상시킨 것으로 나타났습니다</a:t>
            </a:r>
            <a:r>
              <a:rPr lang="en-US" altLang="ko-KR" kern="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  <a:endParaRPr lang="ko-KR" altLang="en-US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indent="-257810" algn="just" fontAlgn="base">
              <a:lnSpc>
                <a:spcPct val="160000"/>
              </a:lnSpc>
              <a:spcAft>
                <a:spcPts val="400"/>
              </a:spcAft>
            </a:pP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- </a:t>
            </a:r>
            <a:r>
              <a:rPr lang="ko-KR" altLang="en-US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뇌교육 기반 인성교육과정이 청소년의 인성지수에 미치는 영향</a:t>
            </a: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(</a:t>
            </a:r>
            <a:r>
              <a:rPr lang="ko-KR" altLang="en-US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신재한 외</a:t>
            </a: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) &lt;</a:t>
            </a:r>
            <a:r>
              <a:rPr lang="ko-KR" altLang="en-US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인문사회</a:t>
            </a: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21&gt; (2015</a:t>
            </a:r>
            <a:r>
              <a:rPr lang="ko-KR" altLang="en-US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년 제</a:t>
            </a: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6</a:t>
            </a:r>
            <a:r>
              <a:rPr lang="ko-KR" altLang="en-US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권 </a:t>
            </a: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4</a:t>
            </a:r>
            <a:r>
              <a:rPr lang="ko-KR" altLang="en-US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호</a:t>
            </a:r>
            <a:r>
              <a:rPr lang="en-US" altLang="ko-KR" sz="1200" kern="0" spc="-10"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)</a:t>
            </a:r>
            <a:endParaRPr lang="ko-KR" altLang="en-US" sz="1200" kern="0">
              <a:solidFill>
                <a:srgbClr val="000000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pic>
        <p:nvPicPr>
          <p:cNvPr id="3073" name="_x359127856" descr="EMB000026a47b7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3109457"/>
            <a:ext cx="7128792" cy="357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40922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1145</Words>
  <Application>Microsoft Office PowerPoint</Application>
  <PresentationFormat>화면 슬라이드 쇼(4:3)</PresentationFormat>
  <Paragraphs>176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1" baseType="lpstr">
      <vt:lpstr>HY견고딕</vt:lpstr>
      <vt:lpstr>HY견명조</vt:lpstr>
      <vt:lpstr>Navi나른고양이</vt:lpstr>
      <vt:lpstr>맑은 고딕</vt:lpstr>
      <vt:lpstr>함초롬바탕</vt:lpstr>
      <vt:lpstr>휴먼명조</vt:lpstr>
      <vt:lpstr>Arial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조동현</dc:creator>
  <cp:lastModifiedBy>조동현</cp:lastModifiedBy>
  <cp:revision>5</cp:revision>
  <dcterms:created xsi:type="dcterms:W3CDTF">2017-05-01T01:59:47Z</dcterms:created>
  <dcterms:modified xsi:type="dcterms:W3CDTF">2017-05-01T07:15:58Z</dcterms:modified>
</cp:coreProperties>
</file>